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E212A-B718-1BBB-9927-65BA940AF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2D884-A29F-A229-5178-EF787362F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CF6DC-9653-2FE8-29F6-E9E69BF67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FF284-7CED-3A3B-31A7-466CAB6D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6C106-05BF-7834-4F43-8EB645E93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3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969C-BD16-AB77-B762-8CD780E12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1BCA1-8BE7-955A-5DC3-5AE57FD25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76F01-A221-FB0D-9F22-37D2B2570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C4811E-EB88-6DF3-7741-1956B78AB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0EE6B-C9E1-77BC-0795-CA0AF6936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2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84234E-C067-53FC-8FAC-9EC2C4888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7D816-0BF2-14FD-AD14-251AA9373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1C9EA-327F-916A-314A-CD9DAA1B9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B6A9F-3363-444A-B0D4-1F6C9265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BED1A-9A4F-C377-9E24-7BB87B3DC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E7BA6-9A24-F6C5-5637-D2A54E9C5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C561F-6881-BEA5-3786-EF10FAB14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0C81D-B407-1FCB-975F-6C4B85953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30E64-EDE1-2BEE-D353-9143D716B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D20F9-2D7E-B5C3-7746-DD8959F94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3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A2721-FC00-A76B-51D7-B64CD184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D78BD-4FCB-9160-71E9-020968427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DE767-F37C-8568-29C7-2EC86D715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0F6A8-7827-B991-351C-2645618E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B9FAA-DFFB-7EDF-74A1-9E162D794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6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8875A-0F20-4314-A4C9-6C03821D5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B9AA4-F03C-52A9-84A3-E91E9B2E4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6C3E13-E547-F65C-F8B8-24C74DA5B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89BFE-5D79-E4B2-D459-A2CAF456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1129A0-A062-9D39-96B6-DBA72392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68147-A54C-D972-D4EF-3EF34E76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72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C7C43-83DB-759E-6ED1-D989782AC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048392-1383-B7A4-9CF7-1EC20151B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94A75-5D4D-DD1E-8644-2CE744CFD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3EA623-0271-39F6-94E2-C94336C279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829CA-2459-4014-6288-A4B93B2769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468CEC-4B3A-C915-5CD6-450E3966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094B45-387A-904D-104A-62DBB2A5F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E210AD-8C77-440A-42CD-76C815CE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BFD8-B6A4-2920-09B1-CF5587A0B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DD7429-AD04-57CA-7363-4C43EFD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9F6E5E-FB72-1C89-1955-AF7BC93E6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7F40D-FB73-4BF7-1099-1D05BD636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5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A8C949-30C9-8960-9ECF-938729E9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5CBE7B-B349-FCCF-3DE9-B9801D813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EAB2D-5864-0A87-7C96-BD70B3A0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8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98D0C-75D2-B491-1EFF-44B78B6C1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265E3-EF1C-6626-47F7-A6C336C93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E611F-FB67-94BB-6AE6-52FB33FF8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F800CD-19F0-09B8-59E5-CC2C95F94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0F02F-04CE-0BDA-3387-9BC9E82AD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67D75E-BB51-89BE-5F30-2510A284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8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99F2F-B3D5-1341-02C0-1E0A172B2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2F7153-E466-5320-B86C-F6D9D7419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26EB1-7FEF-2BC9-2134-606689316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0E459E-E920-E366-3151-7208CBD66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57578-9C3A-1EC7-8E8C-320D21A26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3DBB4-4CA5-3970-ABC7-85FB5823A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8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63AEE3-4C44-16F8-6975-85D9A440B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9C6E2-53CC-9DAC-2218-D841D08BD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5C4DB-820C-EC6D-D79E-ED8AAEA73D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4E7A02-D651-46F2-972D-1AD3888A639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32A50-FACE-9943-3FF6-42A29F56A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9786B-1CA4-BD1E-5F40-960C5D8228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F3D5EE-177C-4828-B01E-F36E1699E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7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69C6-4EB6-A3E4-A2F9-7864590EC8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Trust Fund Recovery Penalty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9DCB5-B14D-C396-5C4C-B76DA982EE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is it and how does it work?</a:t>
            </a:r>
          </a:p>
        </p:txBody>
      </p:sp>
    </p:spTree>
    <p:extLst>
      <p:ext uri="{BB962C8B-B14F-4D97-AF65-F5344CB8AC3E}">
        <p14:creationId xmlns:p14="http://schemas.microsoft.com/office/powerpoint/2010/main" val="296687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9F8E2-1C19-7C89-4D59-83A8D742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41FD3-7130-1351-DB83-767BEA26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2302"/>
          </a:xfrm>
        </p:spPr>
        <p:txBody>
          <a:bodyPr/>
          <a:lstStyle/>
          <a:p>
            <a:r>
              <a:rPr lang="en-US" dirty="0"/>
              <a:t>The Trust Fund Recovery Penalty (TFRP) is a penalty assessed against responsible parties.</a:t>
            </a:r>
          </a:p>
          <a:p>
            <a:r>
              <a:rPr lang="en-US" dirty="0"/>
              <a:t>The Trust Fund amount is the total of taxes that were held in trust by a company on behalf of the federal government.</a:t>
            </a:r>
          </a:p>
          <a:p>
            <a:r>
              <a:rPr lang="en-US" dirty="0"/>
              <a:t>Most often this is money withheld from an employee's paycheck for their SSA, Medicare, and W-4 withholding.</a:t>
            </a:r>
          </a:p>
          <a:p>
            <a:r>
              <a:rPr lang="en-US" dirty="0"/>
              <a:t>It does not include the employer’s portion of SSA &amp; Medicare.</a:t>
            </a:r>
          </a:p>
        </p:txBody>
      </p:sp>
    </p:spTree>
    <p:extLst>
      <p:ext uri="{BB962C8B-B14F-4D97-AF65-F5344CB8AC3E}">
        <p14:creationId xmlns:p14="http://schemas.microsoft.com/office/powerpoint/2010/main" val="411476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FE133C2-2991-6C16-E3C5-3402D3C15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1230" y="3540165"/>
            <a:ext cx="1552575" cy="1514475"/>
          </a:xfrm>
          <a:prstGeom prst="rect">
            <a:avLst/>
          </a:prstGeom>
        </p:spPr>
      </p:pic>
      <p:sp>
        <p:nvSpPr>
          <p:cNvPr id="16" name="Arrow: Right 15">
            <a:extLst>
              <a:ext uri="{FF2B5EF4-FFF2-40B4-BE49-F238E27FC236}">
                <a16:creationId xmlns:a16="http://schemas.microsoft.com/office/drawing/2014/main" id="{7926E897-C769-C9BC-B9CB-7710FABC7C55}"/>
              </a:ext>
            </a:extLst>
          </p:cNvPr>
          <p:cNvSpPr/>
          <p:nvPr/>
        </p:nvSpPr>
        <p:spPr>
          <a:xfrm rot="20806026">
            <a:off x="4061620" y="3226129"/>
            <a:ext cx="2124364" cy="628072"/>
          </a:xfrm>
          <a:prstGeom prst="rightArrow">
            <a:avLst>
              <a:gd name="adj1" fmla="val 52941"/>
              <a:gd name="adj2" fmla="val 50000"/>
            </a:avLst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Less: Employee’s W-4 Withholding, SSA &amp; Medicare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336FD8C-03B3-A77F-F97F-CE6AB9EAF6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1212" y="4341814"/>
            <a:ext cx="1628775" cy="1409700"/>
          </a:xfrm>
          <a:prstGeom prst="rect">
            <a:avLst/>
          </a:prstGeom>
        </p:spPr>
      </p:pic>
      <p:sp>
        <p:nvSpPr>
          <p:cNvPr id="19" name="Arrow: Right 18">
            <a:extLst>
              <a:ext uri="{FF2B5EF4-FFF2-40B4-BE49-F238E27FC236}">
                <a16:creationId xmlns:a16="http://schemas.microsoft.com/office/drawing/2014/main" id="{584F6AFB-75C9-DC08-214E-2BC0A875B5CB}"/>
              </a:ext>
            </a:extLst>
          </p:cNvPr>
          <p:cNvSpPr/>
          <p:nvPr/>
        </p:nvSpPr>
        <p:spPr>
          <a:xfrm rot="1112740">
            <a:off x="4237123" y="4178466"/>
            <a:ext cx="2049226" cy="628072"/>
          </a:xfrm>
          <a:prstGeom prst="rightArrow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Employee’s take home pay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987CAF9-8DC8-E7EB-E65D-D17378A7F4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9666" y="2577392"/>
            <a:ext cx="1009650" cy="10191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DD32BD9-6728-D608-C8BF-508F67434C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9666" y="1594877"/>
            <a:ext cx="1009650" cy="1019175"/>
          </a:xfrm>
          <a:prstGeom prst="rect">
            <a:avLst/>
          </a:prstGeom>
        </p:spPr>
      </p:pic>
      <p:pic>
        <p:nvPicPr>
          <p:cNvPr id="1026" name="Picture 2" descr="Manufacturer - Free industry icons">
            <a:extLst>
              <a:ext uri="{FF2B5EF4-FFF2-40B4-BE49-F238E27FC236}">
                <a16:creationId xmlns:a16="http://schemas.microsoft.com/office/drawing/2014/main" id="{D2DB8A47-1FEA-42E3-4D90-684729461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29" y="1790429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Arrow: Right 23">
            <a:extLst>
              <a:ext uri="{FF2B5EF4-FFF2-40B4-BE49-F238E27FC236}">
                <a16:creationId xmlns:a16="http://schemas.microsoft.com/office/drawing/2014/main" id="{C7559CC8-6B97-82B2-8342-8262EEF89C01}"/>
              </a:ext>
            </a:extLst>
          </p:cNvPr>
          <p:cNvSpPr/>
          <p:nvPr/>
        </p:nvSpPr>
        <p:spPr>
          <a:xfrm rot="1452544">
            <a:off x="1228484" y="3191371"/>
            <a:ext cx="1881912" cy="628072"/>
          </a:xfrm>
          <a:prstGeom prst="rightArrow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Employer Pays employee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DC5C5F1B-3FA3-AA42-7E35-D44BF5924049}"/>
              </a:ext>
            </a:extLst>
          </p:cNvPr>
          <p:cNvSpPr/>
          <p:nvPr/>
        </p:nvSpPr>
        <p:spPr>
          <a:xfrm>
            <a:off x="1967345" y="1790429"/>
            <a:ext cx="4106021" cy="628072"/>
          </a:xfrm>
          <a:prstGeom prst="rightArrow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Employer’s share of SSA &amp; Medicare</a:t>
            </a: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47619003-44A8-42BD-55C3-6C1262375D25}"/>
              </a:ext>
            </a:extLst>
          </p:cNvPr>
          <p:cNvSpPr/>
          <p:nvPr/>
        </p:nvSpPr>
        <p:spPr>
          <a:xfrm>
            <a:off x="6855569" y="1678788"/>
            <a:ext cx="1009650" cy="168051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F84D0C2-ACB3-7CAF-2BCB-4FB7B41030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02913" y="2251221"/>
            <a:ext cx="1816621" cy="101917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8506CA1-6CD5-387C-F248-892FB71DD6D8}"/>
              </a:ext>
            </a:extLst>
          </p:cNvPr>
          <p:cNvSpPr txBox="1"/>
          <p:nvPr/>
        </p:nvSpPr>
        <p:spPr>
          <a:xfrm>
            <a:off x="9500772" y="3227235"/>
            <a:ext cx="1420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Government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DE1EC30D-FCE3-262C-E03B-ACC55F712F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8422" y="4726704"/>
            <a:ext cx="1187494" cy="1497740"/>
          </a:xfrm>
          <a:prstGeom prst="rect">
            <a:avLst/>
          </a:prstGeom>
        </p:spPr>
      </p:pic>
      <p:sp>
        <p:nvSpPr>
          <p:cNvPr id="32" name="Arrow: Right 31">
            <a:extLst>
              <a:ext uri="{FF2B5EF4-FFF2-40B4-BE49-F238E27FC236}">
                <a16:creationId xmlns:a16="http://schemas.microsoft.com/office/drawing/2014/main" id="{758C8F99-D054-42F9-4513-CC7145B3DBD7}"/>
              </a:ext>
            </a:extLst>
          </p:cNvPr>
          <p:cNvSpPr/>
          <p:nvPr/>
        </p:nvSpPr>
        <p:spPr>
          <a:xfrm rot="565360">
            <a:off x="7630198" y="2320175"/>
            <a:ext cx="1907735" cy="628072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Trust Fund Taxes</a:t>
            </a:r>
          </a:p>
        </p:txBody>
      </p:sp>
    </p:spTree>
    <p:extLst>
      <p:ext uri="{BB962C8B-B14F-4D97-AF65-F5344CB8AC3E}">
        <p14:creationId xmlns:p14="http://schemas.microsoft.com/office/powerpoint/2010/main" val="5511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A25E4F1-EF0C-AE2C-6620-ABB116191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665508"/>
              </p:ext>
            </p:extLst>
          </p:nvPr>
        </p:nvGraphicFramePr>
        <p:xfrm>
          <a:off x="1847850" y="466725"/>
          <a:ext cx="8111505" cy="5529253"/>
        </p:xfrm>
        <a:graphic>
          <a:graphicData uri="http://schemas.openxmlformats.org/drawingml/2006/table">
            <a:tbl>
              <a:tblPr/>
              <a:tblGrid>
                <a:gridCol w="2175500">
                  <a:extLst>
                    <a:ext uri="{9D8B030D-6E8A-4147-A177-3AD203B41FA5}">
                      <a16:colId xmlns:a16="http://schemas.microsoft.com/office/drawing/2014/main" val="3440197289"/>
                    </a:ext>
                  </a:extLst>
                </a:gridCol>
                <a:gridCol w="969651">
                  <a:extLst>
                    <a:ext uri="{9D8B030D-6E8A-4147-A177-3AD203B41FA5}">
                      <a16:colId xmlns:a16="http://schemas.microsoft.com/office/drawing/2014/main" val="3146535014"/>
                    </a:ext>
                  </a:extLst>
                </a:gridCol>
                <a:gridCol w="658865">
                  <a:extLst>
                    <a:ext uri="{9D8B030D-6E8A-4147-A177-3AD203B41FA5}">
                      <a16:colId xmlns:a16="http://schemas.microsoft.com/office/drawing/2014/main" val="1682960313"/>
                    </a:ext>
                  </a:extLst>
                </a:gridCol>
                <a:gridCol w="1118829">
                  <a:extLst>
                    <a:ext uri="{9D8B030D-6E8A-4147-A177-3AD203B41FA5}">
                      <a16:colId xmlns:a16="http://schemas.microsoft.com/office/drawing/2014/main" val="2648120628"/>
                    </a:ext>
                  </a:extLst>
                </a:gridCol>
                <a:gridCol w="1594330">
                  <a:extLst>
                    <a:ext uri="{9D8B030D-6E8A-4147-A177-3AD203B41FA5}">
                      <a16:colId xmlns:a16="http://schemas.microsoft.com/office/drawing/2014/main" val="821136617"/>
                    </a:ext>
                  </a:extLst>
                </a:gridCol>
                <a:gridCol w="1594330">
                  <a:extLst>
                    <a:ext uri="{9D8B030D-6E8A-4147-A177-3AD203B41FA5}">
                      <a16:colId xmlns:a16="http://schemas.microsoft.com/office/drawing/2014/main" val="3353576794"/>
                    </a:ext>
                  </a:extLst>
                </a:gridCol>
              </a:tblGrid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1 Qtr. and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47457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x 10 employees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021503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185434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Employee's Pay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$5,000.00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150,000.00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345155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Less: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W-4 WH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10%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500.00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Trust Fund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  15,000.00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180698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Less: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SSA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6.20%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310.00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Trust Fund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    9,300.00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070240"/>
                  </a:ext>
                </a:extLst>
              </a:tr>
              <a:tr h="31961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Less: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Medicare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1.45%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72.50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Trust Fund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    2,175.00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160759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882.50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Trust Fund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  26,475.00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2744324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Employee take home: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$4,117.50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123,525.00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97844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 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776572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670055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Employers Share: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817306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SSA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6.20%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310.00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Not Trust Fund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    9,300.00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3619423"/>
                  </a:ext>
                </a:extLst>
              </a:tr>
              <a:tr h="31961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Medicare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1.45%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72.50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Not Trust Fund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    2,175.00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883240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382.50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  11,475.00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941265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393669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342382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Total Tax Bill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  37,950.00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7373729"/>
                  </a:ext>
                </a:extLst>
              </a:tr>
              <a:tr h="28764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Trust fund portion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Univers" panose="020B0503020202020204" pitchFamily="34" charset="0"/>
                        </a:rPr>
                        <a:t> $       26,475.00 </a:t>
                      </a:r>
                    </a:p>
                  </a:txBody>
                  <a:tcPr marL="8384" marR="8384" marT="8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895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97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65E62C7-5AD3-BD2F-62E9-98EC11790C30}"/>
              </a:ext>
            </a:extLst>
          </p:cNvPr>
          <p:cNvSpPr txBox="1"/>
          <p:nvPr/>
        </p:nvSpPr>
        <p:spPr>
          <a:xfrm>
            <a:off x="411480" y="991443"/>
            <a:ext cx="4443154" cy="10878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IRS conducts a Trust Fund Investigation. The President &amp; Vice President are determined to be responsible.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BC8F9A-945D-2D8A-7E84-42374C833076}"/>
              </a:ext>
            </a:extLst>
          </p:cNvPr>
          <p:cNvSpPr txBox="1"/>
          <p:nvPr/>
        </p:nvSpPr>
        <p:spPr>
          <a:xfrm>
            <a:off x="411480" y="2684095"/>
            <a:ext cx="4443154" cy="3492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The IRS doesn’t care who makes the payment.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Each party is set up on a payment plan that considers their individual  ability to pay.  If financial analysis of one party shows an ability to pay $500 per month, that’s what the IRS will set them up on.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If another party’s analysis shows they can’t pay anything, they will be put in “not collectable status”.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And of course, the company will pay as analysis shows they can.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/>
              <a:t> Each party stands on their own.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9967405-FA69-1E30-F73A-C92F4DFEC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816" y="747201"/>
            <a:ext cx="6440424" cy="530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340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9B4407-25D1-8B5E-0EA2-0AD1BAFF7893}"/>
              </a:ext>
            </a:extLst>
          </p:cNvPr>
          <p:cNvSpPr txBox="1"/>
          <p:nvPr/>
        </p:nvSpPr>
        <p:spPr>
          <a:xfrm>
            <a:off x="822985" y="1566952"/>
            <a:ext cx="10546029" cy="43550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Trust Fund money is the money that the employer was supposed to hold &amp; pay over to the government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When this is not done, the employer has in effect kept their employee’s money for their own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Anyone who had the responsibility to collect and pay those taxes and who willfully did not do so, can 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be held liable for the Trust Fund taxes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trust fund assessment is Instead, penalty in the amount of the tax.  Each person deemed to be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responsible is then assessed that penalty.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no concession given for “share of responsibility”, “who has paid $</a:t>
            </a:r>
            <a:r>
              <a:rPr lang="en-US" dirty="0" err="1"/>
              <a:t>X.xx</a:t>
            </a:r>
            <a:r>
              <a:rPr lang="en-US" dirty="0"/>
              <a:t>, etc.  Each person &amp; the 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company owe the amount assessed completely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IRS does not collect the full penalty/tax from multiple people and the company.  Instead, they </a:t>
            </a:r>
          </a:p>
          <a:p>
            <a:pPr lvl="2"/>
            <a:r>
              <a:rPr lang="en-US" dirty="0"/>
              <a:t>collect the amount in full, from any/all of the responsible people.  Each time a payment is made </a:t>
            </a:r>
          </a:p>
          <a:p>
            <a:pPr lvl="2"/>
            <a:r>
              <a:rPr lang="en-US" dirty="0"/>
              <a:t>on the trust fund, no matter what party it came from, all responsible parties and the company </a:t>
            </a:r>
          </a:p>
          <a:p>
            <a:pPr lvl="2"/>
            <a:r>
              <a:rPr lang="en-US" dirty="0"/>
              <a:t>balance drops the same amount.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708FD2-921E-5AA0-25AC-4DC5C1F1D492}"/>
              </a:ext>
            </a:extLst>
          </p:cNvPr>
          <p:cNvSpPr txBox="1"/>
          <p:nvPr/>
        </p:nvSpPr>
        <p:spPr>
          <a:xfrm>
            <a:off x="5309569" y="680750"/>
            <a:ext cx="1572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RECAP</a:t>
            </a:r>
          </a:p>
        </p:txBody>
      </p:sp>
    </p:spTree>
    <p:extLst>
      <p:ext uri="{BB962C8B-B14F-4D97-AF65-F5344CB8AC3E}">
        <p14:creationId xmlns:p14="http://schemas.microsoft.com/office/powerpoint/2010/main" val="55783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544</Words>
  <Application>Microsoft Office PowerPoint</Application>
  <PresentationFormat>Widescreen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Univers</vt:lpstr>
      <vt:lpstr>Office Theme</vt:lpstr>
      <vt:lpstr>Trust Fund Recovery Penalty</vt:lpstr>
      <vt:lpstr>What is it?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Collins</dc:creator>
  <cp:lastModifiedBy>David Collins</cp:lastModifiedBy>
  <cp:revision>1</cp:revision>
  <dcterms:created xsi:type="dcterms:W3CDTF">2025-01-13T22:47:27Z</dcterms:created>
  <dcterms:modified xsi:type="dcterms:W3CDTF">2025-01-14T20:07:31Z</dcterms:modified>
</cp:coreProperties>
</file>