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CA67-CFD9-C8F8-61B7-2CC636B22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Trust Fund Recovery Penalty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F03C7-3ED4-ACCB-8BEE-631C86EAB4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80132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AC9E20-7409-775D-8F2C-41A1F40FAA8B}"/>
              </a:ext>
            </a:extLst>
          </p:cNvPr>
          <p:cNvSpPr txBox="1"/>
          <p:nvPr/>
        </p:nvSpPr>
        <p:spPr>
          <a:xfrm>
            <a:off x="724619" y="776377"/>
            <a:ext cx="10852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two parts to the tax on an employee’s payroll.  First is the portion withheld from an employee’s paycheck.  </a:t>
            </a:r>
          </a:p>
          <a:p>
            <a:r>
              <a:rPr lang="en-US" dirty="0"/>
              <a:t>Second is the part the employer is responsible for.</a:t>
            </a:r>
          </a:p>
          <a:p>
            <a:r>
              <a:rPr lang="en-US" dirty="0"/>
              <a:t>The Trust Fund Recovery Penalty (TFRP) is the portion that is withheld from an employee’s paycheck.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1159A21-0113-B118-AACF-F6055A413592}"/>
              </a:ext>
            </a:extLst>
          </p:cNvPr>
          <p:cNvGrpSpPr/>
          <p:nvPr/>
        </p:nvGrpSpPr>
        <p:grpSpPr>
          <a:xfrm>
            <a:off x="2122025" y="3388837"/>
            <a:ext cx="1331703" cy="1419282"/>
            <a:chOff x="1436515" y="2675569"/>
            <a:chExt cx="1331703" cy="1419282"/>
          </a:xfrm>
        </p:grpSpPr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B19385B2-9B44-BB74-726C-5CF72BC538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6515" y="2763148"/>
              <a:ext cx="1331703" cy="1331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25CEAC-000F-0C9C-FF0B-9637C9080DB5}"/>
                </a:ext>
              </a:extLst>
            </p:cNvPr>
            <p:cNvSpPr txBox="1"/>
            <p:nvPr/>
          </p:nvSpPr>
          <p:spPr>
            <a:xfrm>
              <a:off x="1605275" y="2675569"/>
              <a:ext cx="99418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Employee’s Pay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28E893-DA80-D682-8A4B-E29744AE744B}"/>
              </a:ext>
            </a:extLst>
          </p:cNvPr>
          <p:cNvGrpSpPr/>
          <p:nvPr/>
        </p:nvGrpSpPr>
        <p:grpSpPr>
          <a:xfrm>
            <a:off x="3878282" y="3021814"/>
            <a:ext cx="1188720" cy="1006428"/>
            <a:chOff x="3412000" y="3859795"/>
            <a:chExt cx="1366198" cy="118740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9F5E77F-23CF-00B1-EF81-047E202EDB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412000" y="4071668"/>
              <a:ext cx="1366198" cy="97553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A3FD69-0252-3CB9-1ABF-0444E66C3996}"/>
                </a:ext>
              </a:extLst>
            </p:cNvPr>
            <p:cNvSpPr txBox="1"/>
            <p:nvPr/>
          </p:nvSpPr>
          <p:spPr>
            <a:xfrm>
              <a:off x="3439307" y="3859795"/>
              <a:ext cx="13115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Employee’s withholding</a:t>
              </a:r>
            </a:p>
            <a:p>
              <a:r>
                <a:rPr lang="en-US" sz="900" dirty="0"/>
                <a:t>SSA, Medicare, W-4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33D2D00-0ADA-4CDF-24E8-8B1AE6294E4D}"/>
              </a:ext>
            </a:extLst>
          </p:cNvPr>
          <p:cNvGrpSpPr/>
          <p:nvPr/>
        </p:nvGrpSpPr>
        <p:grpSpPr>
          <a:xfrm>
            <a:off x="3573735" y="4082566"/>
            <a:ext cx="1797807" cy="1378501"/>
            <a:chOff x="5086072" y="3580119"/>
            <a:chExt cx="2284061" cy="18077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FDF7059-36E5-A15C-0D7E-096CD97F70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086072" y="3756905"/>
              <a:ext cx="2284061" cy="163093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716CADA-3D96-4C73-5A1E-F0D51DBAD8A5}"/>
                </a:ext>
              </a:extLst>
            </p:cNvPr>
            <p:cNvSpPr txBox="1"/>
            <p:nvPr/>
          </p:nvSpPr>
          <p:spPr>
            <a:xfrm>
              <a:off x="5414898" y="3580119"/>
              <a:ext cx="1802770" cy="302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Employee’s pay, less taxes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905D167-66C8-9A6D-7B43-83472621CE34}"/>
              </a:ext>
            </a:extLst>
          </p:cNvPr>
          <p:cNvGrpSpPr/>
          <p:nvPr/>
        </p:nvGrpSpPr>
        <p:grpSpPr>
          <a:xfrm>
            <a:off x="3941757" y="2085018"/>
            <a:ext cx="1184398" cy="952440"/>
            <a:chOff x="3412000" y="3835448"/>
            <a:chExt cx="1366198" cy="1211756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10A6D92-845A-2571-433B-F3C1EF683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412000" y="4071668"/>
              <a:ext cx="1366198" cy="97553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B249A9-1B5A-CDFF-8915-CCF4372B0499}"/>
                </a:ext>
              </a:extLst>
            </p:cNvPr>
            <p:cNvSpPr txBox="1"/>
            <p:nvPr/>
          </p:nvSpPr>
          <p:spPr>
            <a:xfrm>
              <a:off x="3440972" y="3835448"/>
              <a:ext cx="1337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/>
                <a:t>Employer’s share of SSA </a:t>
              </a:r>
            </a:p>
            <a:p>
              <a:pPr algn="ctr"/>
              <a:r>
                <a:rPr lang="en-US" sz="900" dirty="0"/>
                <a:t>&amp; Medicare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902763B-5E19-9FBE-94B3-CE9D438BB44C}"/>
              </a:ext>
            </a:extLst>
          </p:cNvPr>
          <p:cNvGrpSpPr/>
          <p:nvPr/>
        </p:nvGrpSpPr>
        <p:grpSpPr>
          <a:xfrm>
            <a:off x="362186" y="2105986"/>
            <a:ext cx="2143125" cy="2143125"/>
            <a:chOff x="478835" y="2536767"/>
            <a:chExt cx="2143125" cy="214312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EF6574BB-DB04-C040-301A-4B010DB94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8835" y="2536767"/>
              <a:ext cx="2143125" cy="2143125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D201983-6C26-B366-22F4-BEED572C6FF7}"/>
                </a:ext>
              </a:extLst>
            </p:cNvPr>
            <p:cNvSpPr txBox="1"/>
            <p:nvPr/>
          </p:nvSpPr>
          <p:spPr>
            <a:xfrm>
              <a:off x="1013648" y="2630423"/>
              <a:ext cx="1073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Employer</a:t>
              </a:r>
            </a:p>
          </p:txBody>
        </p:sp>
      </p:grpSp>
      <p:pic>
        <p:nvPicPr>
          <p:cNvPr id="1030" name="Picture 6" descr="Government Icon Graphic by aimagenarium · Creative Fabrica">
            <a:extLst>
              <a:ext uri="{FF2B5EF4-FFF2-40B4-BE49-F238E27FC236}">
                <a16:creationId xmlns:a16="http://schemas.microsoft.com/office/drawing/2014/main" id="{E3C93099-C86E-DA2E-4513-F6C3140C0D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15" t="6069" r="24210"/>
          <a:stretch/>
        </p:blipFill>
        <p:spPr bwMode="auto">
          <a:xfrm>
            <a:off x="5913714" y="2372755"/>
            <a:ext cx="1152185" cy="144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Arrow: Right 26">
            <a:extLst>
              <a:ext uri="{FF2B5EF4-FFF2-40B4-BE49-F238E27FC236}">
                <a16:creationId xmlns:a16="http://schemas.microsoft.com/office/drawing/2014/main" id="{D7A6E32F-DC8B-D399-4C3D-09B0DA71C93E}"/>
              </a:ext>
            </a:extLst>
          </p:cNvPr>
          <p:cNvSpPr/>
          <p:nvPr/>
        </p:nvSpPr>
        <p:spPr>
          <a:xfrm rot="1271857">
            <a:off x="5295245" y="2695541"/>
            <a:ext cx="621102" cy="1708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32E33919-7EC1-079D-4AF8-C7436FBB03CC}"/>
              </a:ext>
            </a:extLst>
          </p:cNvPr>
          <p:cNvSpPr/>
          <p:nvPr/>
        </p:nvSpPr>
        <p:spPr>
          <a:xfrm rot="20943976">
            <a:off x="5294558" y="3249414"/>
            <a:ext cx="621102" cy="1708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F0D7E2EA-90A0-D6F8-24FB-F1961D68CAB1}"/>
              </a:ext>
            </a:extLst>
          </p:cNvPr>
          <p:cNvSpPr/>
          <p:nvPr/>
        </p:nvSpPr>
        <p:spPr>
          <a:xfrm rot="1271857">
            <a:off x="1594573" y="3812297"/>
            <a:ext cx="579972" cy="1712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A86895E6-9251-D279-9883-5C893D8F1CA5}"/>
              </a:ext>
            </a:extLst>
          </p:cNvPr>
          <p:cNvSpPr/>
          <p:nvPr/>
        </p:nvSpPr>
        <p:spPr>
          <a:xfrm rot="1271857">
            <a:off x="3401209" y="4322285"/>
            <a:ext cx="579972" cy="1712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7A5313F-E221-EDD0-0C1A-C20FB2480ACC}"/>
              </a:ext>
            </a:extLst>
          </p:cNvPr>
          <p:cNvSpPr/>
          <p:nvPr/>
        </p:nvSpPr>
        <p:spPr>
          <a:xfrm rot="19764176">
            <a:off x="3376018" y="3829136"/>
            <a:ext cx="579972" cy="1712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68B8C51D-77A1-FA03-7936-7687E779A350}"/>
              </a:ext>
            </a:extLst>
          </p:cNvPr>
          <p:cNvSpPr/>
          <p:nvPr/>
        </p:nvSpPr>
        <p:spPr>
          <a:xfrm>
            <a:off x="2391202" y="2811962"/>
            <a:ext cx="1441355" cy="1609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AB824B-579C-61A8-82A8-CBF5551A53FF}"/>
              </a:ext>
            </a:extLst>
          </p:cNvPr>
          <p:cNvSpPr txBox="1"/>
          <p:nvPr/>
        </p:nvSpPr>
        <p:spPr>
          <a:xfrm>
            <a:off x="7634377" y="2493034"/>
            <a:ext cx="449578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employer is responsible for </a:t>
            </a:r>
          </a:p>
          <a:p>
            <a:r>
              <a:rPr lang="en-US" dirty="0"/>
              <a:t>withholding taxes from the employee’s</a:t>
            </a:r>
          </a:p>
          <a:p>
            <a:r>
              <a:rPr lang="en-US" dirty="0"/>
              <a:t>paycheck and forwarding to the government.</a:t>
            </a:r>
          </a:p>
          <a:p>
            <a:endParaRPr lang="en-US" dirty="0"/>
          </a:p>
          <a:p>
            <a:r>
              <a:rPr lang="en-US" dirty="0"/>
              <a:t>The employer also must pay a portion of the </a:t>
            </a:r>
          </a:p>
          <a:p>
            <a:r>
              <a:rPr lang="en-US" dirty="0"/>
              <a:t>employee’s SSA &amp; Medicare to the </a:t>
            </a:r>
          </a:p>
          <a:p>
            <a:r>
              <a:rPr lang="en-US" dirty="0"/>
              <a:t>government.</a:t>
            </a:r>
          </a:p>
        </p:txBody>
      </p:sp>
    </p:spTree>
    <p:extLst>
      <p:ext uri="{BB962C8B-B14F-4D97-AF65-F5344CB8AC3E}">
        <p14:creationId xmlns:p14="http://schemas.microsoft.com/office/powerpoint/2010/main" val="33977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76CAC75-CE76-F93E-DF33-AFB18815D340}"/>
              </a:ext>
            </a:extLst>
          </p:cNvPr>
          <p:cNvGrpSpPr/>
          <p:nvPr/>
        </p:nvGrpSpPr>
        <p:grpSpPr>
          <a:xfrm>
            <a:off x="3692823" y="880934"/>
            <a:ext cx="5920697" cy="952440"/>
            <a:chOff x="3692823" y="880934"/>
            <a:chExt cx="5920697" cy="95244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DCF593D-A9E2-7F9C-2A31-3AA5A7BDCC7E}"/>
                </a:ext>
              </a:extLst>
            </p:cNvPr>
            <p:cNvGrpSpPr/>
            <p:nvPr/>
          </p:nvGrpSpPr>
          <p:grpSpPr>
            <a:xfrm>
              <a:off x="3692823" y="880934"/>
              <a:ext cx="1184398" cy="952440"/>
              <a:chOff x="3412000" y="3835448"/>
              <a:chExt cx="1366198" cy="1211756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B1BF5E7D-5AC5-2606-36B6-640F9415EC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3412000" y="4071668"/>
                <a:ext cx="1366198" cy="975536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733D6F-E49B-4FB5-C6BB-724A20F5E593}"/>
                  </a:ext>
                </a:extLst>
              </p:cNvPr>
              <p:cNvSpPr txBox="1"/>
              <p:nvPr/>
            </p:nvSpPr>
            <p:spPr>
              <a:xfrm>
                <a:off x="3440972" y="3835448"/>
                <a:ext cx="1337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/>
                  <a:t>Employer’s share of SSA </a:t>
                </a:r>
              </a:p>
              <a:p>
                <a:pPr algn="ctr"/>
                <a:r>
                  <a:rPr lang="en-US" sz="900" dirty="0"/>
                  <a:t>&amp; Medicare</a:t>
                </a:r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8A7AA61-23A6-1F6B-F882-2047AE681706}"/>
                </a:ext>
              </a:extLst>
            </p:cNvPr>
            <p:cNvSpPr/>
            <p:nvPr/>
          </p:nvSpPr>
          <p:spPr>
            <a:xfrm>
              <a:off x="5440583" y="1058466"/>
              <a:ext cx="4172937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This comes directly from the employer’s pocket.</a:t>
              </a:r>
              <a:b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</a:br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This is NOT trust fund money.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1D6754F-FB67-04B4-BDDA-6E23CFEE73A0}"/>
              </a:ext>
            </a:extLst>
          </p:cNvPr>
          <p:cNvGrpSpPr/>
          <p:nvPr/>
        </p:nvGrpSpPr>
        <p:grpSpPr>
          <a:xfrm>
            <a:off x="3692823" y="2154097"/>
            <a:ext cx="5776452" cy="1323439"/>
            <a:chOff x="3688501" y="1841515"/>
            <a:chExt cx="5776452" cy="132343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B1377D0-4252-D4DF-4DE9-671EC72A4E6E}"/>
                </a:ext>
              </a:extLst>
            </p:cNvPr>
            <p:cNvGrpSpPr/>
            <p:nvPr/>
          </p:nvGrpSpPr>
          <p:grpSpPr>
            <a:xfrm>
              <a:off x="3688501" y="1969392"/>
              <a:ext cx="1502049" cy="1006428"/>
              <a:chOff x="3412000" y="3859795"/>
              <a:chExt cx="1726308" cy="1187409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00ED0CCC-E0B6-89B2-6DA9-676346E86D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3412000" y="4071668"/>
                <a:ext cx="1366198" cy="975536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4AC0567-BF7C-0852-6336-92ED2E97124F}"/>
                  </a:ext>
                </a:extLst>
              </p:cNvPr>
              <p:cNvSpPr txBox="1"/>
              <p:nvPr/>
            </p:nvSpPr>
            <p:spPr>
              <a:xfrm>
                <a:off x="3439307" y="3859795"/>
                <a:ext cx="1699001" cy="435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/>
                  <a:t>Employee’s SSA, Medicare, </a:t>
                </a:r>
              </a:p>
              <a:p>
                <a:r>
                  <a:rPr lang="en-US" sz="900" dirty="0"/>
                  <a:t>&amp; W-4 withholding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1E4310-1CF1-5203-4D9B-DA3F336A3934}"/>
                </a:ext>
              </a:extLst>
            </p:cNvPr>
            <p:cNvSpPr/>
            <p:nvPr/>
          </p:nvSpPr>
          <p:spPr>
            <a:xfrm>
              <a:off x="5440583" y="1841515"/>
              <a:ext cx="4024370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This comes from the employee’s paycheck.</a:t>
              </a:r>
              <a:b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</a:br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This IS trust fund money.  It is the employee’s</a:t>
              </a:r>
            </a:p>
            <a:p>
              <a:r>
                <a:rPr lang="en-US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money that the employer holds to pay the</a:t>
              </a:r>
              <a:br>
                <a:rPr lang="en-US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</a:br>
              <a:r>
                <a:rPr lang="en-US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government </a:t>
              </a:r>
              <a:r>
                <a:rPr lang="en-US" sz="1600" u="sng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for</a:t>
              </a:r>
              <a:r>
                <a:rPr lang="en-US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the employee.  It is not the </a:t>
              </a:r>
            </a:p>
            <a:p>
              <a:r>
                <a:rPr lang="en-US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employer’s money</a:t>
              </a:r>
              <a:endPara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21EC65-27BF-C1BF-5885-10DFA122122F}"/>
              </a:ext>
            </a:extLst>
          </p:cNvPr>
          <p:cNvGrpSpPr/>
          <p:nvPr/>
        </p:nvGrpSpPr>
        <p:grpSpPr>
          <a:xfrm>
            <a:off x="3383954" y="3812660"/>
            <a:ext cx="6895581" cy="1378501"/>
            <a:chOff x="3383954" y="3030144"/>
            <a:chExt cx="6895581" cy="137850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966127D-1FC1-6F9F-4C01-148D53D76C71}"/>
                </a:ext>
              </a:extLst>
            </p:cNvPr>
            <p:cNvGrpSpPr/>
            <p:nvPr/>
          </p:nvGrpSpPr>
          <p:grpSpPr>
            <a:xfrm>
              <a:off x="3383954" y="3030144"/>
              <a:ext cx="1797807" cy="1378501"/>
              <a:chOff x="5086072" y="3580119"/>
              <a:chExt cx="2284061" cy="180772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9AC5542C-91FE-BCFA-2883-ED3226126E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086072" y="3756905"/>
                <a:ext cx="2284061" cy="1630938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36AA3D-781E-9986-B09A-2EA5BFCE2EC6}"/>
                  </a:ext>
                </a:extLst>
              </p:cNvPr>
              <p:cNvSpPr txBox="1"/>
              <p:nvPr/>
            </p:nvSpPr>
            <p:spPr>
              <a:xfrm>
                <a:off x="5414898" y="3580119"/>
                <a:ext cx="1802770" cy="302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/>
                  <a:t>Employee’s pay, less taxes</a:t>
                </a: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61AA4EC-C15F-61F8-E375-9CD632189ADF}"/>
                </a:ext>
              </a:extLst>
            </p:cNvPr>
            <p:cNvSpPr/>
            <p:nvPr/>
          </p:nvSpPr>
          <p:spPr>
            <a:xfrm>
              <a:off x="5440583" y="3387649"/>
              <a:ext cx="483895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This is what’s left after the employer takes out taxes for </a:t>
              </a:r>
            </a:p>
            <a:p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the employee, i.e., their SSA, Medicare and </a:t>
              </a:r>
            </a:p>
            <a:p>
              <a:r>
                <a:rPr lang="en-US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W-4 withholding.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985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9BB189-105D-6519-9CFA-F246CC81E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75730"/>
              </p:ext>
            </p:extLst>
          </p:nvPr>
        </p:nvGraphicFramePr>
        <p:xfrm>
          <a:off x="2032000" y="719666"/>
          <a:ext cx="8128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5057429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364851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856398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538090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35064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Employee’s pay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Employee’s W4 withholding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Employee’s share of SSA &amp; Medicare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Employer’s share of SSA &amp; Medicare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 Employer is to pay government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$500.00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$38.25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$38.25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$126.50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663566"/>
                  </a:ext>
                </a:extLst>
              </a:tr>
            </a:tbl>
          </a:graphicData>
        </a:graphic>
      </p:graphicFrame>
      <p:sp>
        <p:nvSpPr>
          <p:cNvPr id="3" name="Left Brace 2">
            <a:extLst>
              <a:ext uri="{FF2B5EF4-FFF2-40B4-BE49-F238E27FC236}">
                <a16:creationId xmlns:a16="http://schemas.microsoft.com/office/drawing/2014/main" id="{372E06B0-FB83-FD0E-FD3C-29C687C61CB3}"/>
              </a:ext>
            </a:extLst>
          </p:cNvPr>
          <p:cNvSpPr/>
          <p:nvPr/>
        </p:nvSpPr>
        <p:spPr>
          <a:xfrm rot="16200000">
            <a:off x="4878988" y="1076877"/>
            <a:ext cx="791308" cy="3196005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C29265-E157-EAB4-9247-894AE11DF85D}"/>
              </a:ext>
            </a:extLst>
          </p:cNvPr>
          <p:cNvSpPr/>
          <p:nvPr/>
        </p:nvSpPr>
        <p:spPr>
          <a:xfrm>
            <a:off x="3700846" y="2894619"/>
            <a:ext cx="31475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Trust Fund</a:t>
            </a:r>
            <a:b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money</a:t>
            </a:r>
          </a:p>
        </p:txBody>
      </p:sp>
    </p:spTree>
    <p:extLst>
      <p:ext uri="{BB962C8B-B14F-4D97-AF65-F5344CB8AC3E}">
        <p14:creationId xmlns:p14="http://schemas.microsoft.com/office/powerpoint/2010/main" val="31927107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251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Trust Fund Recovery Penalty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Fund Recovery Penalty</dc:title>
  <dc:creator>David Collins</dc:creator>
  <cp:lastModifiedBy>David Collins</cp:lastModifiedBy>
  <cp:revision>1</cp:revision>
  <dcterms:created xsi:type="dcterms:W3CDTF">2024-02-23T21:31:15Z</dcterms:created>
  <dcterms:modified xsi:type="dcterms:W3CDTF">2024-02-23T22:26:35Z</dcterms:modified>
</cp:coreProperties>
</file>